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15"/>
  </p:notesMasterIdLst>
  <p:sldIdLst>
    <p:sldId id="256" r:id="rId2"/>
    <p:sldId id="258" r:id="rId3"/>
    <p:sldId id="260" r:id="rId4"/>
    <p:sldId id="261" r:id="rId5"/>
    <p:sldId id="262" r:id="rId6"/>
    <p:sldId id="263" r:id="rId7"/>
    <p:sldId id="264" r:id="rId8"/>
    <p:sldId id="265" r:id="rId9"/>
    <p:sldId id="274" r:id="rId10"/>
    <p:sldId id="278" r:id="rId11"/>
    <p:sldId id="280" r:id="rId12"/>
    <p:sldId id="279" r:id="rId13"/>
    <p:sldId id="282" r:id="rId14"/>
  </p:sldIdLst>
  <p:sldSz cx="9144000" cy="5143500" type="screen16x9"/>
  <p:notesSz cx="6858000" cy="9144000"/>
  <p:embeddedFontLst>
    <p:embeddedFont>
      <p:font typeface="Abadi" panose="020B0604020104020204" pitchFamily="34" charset="0"/>
      <p:regular r:id="rId16"/>
    </p:embeddedFon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Lexend Deca" panose="020B0604020202020204" charset="0"/>
      <p:regular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05328FE-EAA0-4D66-B2EB-EDFFDB4B2476}">
  <a:tblStyle styleId="{C05328FE-EAA0-4D66-B2EB-EDFFDB4B247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81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235690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585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25"/>
            <a:ext cx="914395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685800" y="1991825"/>
            <a:ext cx="45390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>
            <a:spLocks noGrp="1"/>
          </p:cNvSpPr>
          <p:nvPr>
            <p:ph type="ctrTitle"/>
          </p:nvPr>
        </p:nvSpPr>
        <p:spPr>
          <a:xfrm>
            <a:off x="685800" y="1659550"/>
            <a:ext cx="42639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685800" y="2916254"/>
            <a:ext cx="42639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580550" y="1352550"/>
            <a:ext cx="6014400" cy="3161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⬡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∙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∙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body" idx="1"/>
          </p:nvPr>
        </p:nvSpPr>
        <p:spPr>
          <a:xfrm>
            <a:off x="580550" y="1352550"/>
            <a:ext cx="2841000" cy="3155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⬡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∙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∙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body" idx="2"/>
          </p:nvPr>
        </p:nvSpPr>
        <p:spPr>
          <a:xfrm>
            <a:off x="3753943" y="1352550"/>
            <a:ext cx="2841000" cy="3155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⬡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∙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∙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7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4056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body" idx="1"/>
          </p:nvPr>
        </p:nvSpPr>
        <p:spPr>
          <a:xfrm>
            <a:off x="580550" y="1352550"/>
            <a:ext cx="2005800" cy="3202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⬡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∙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∙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body" idx="2"/>
          </p:nvPr>
        </p:nvSpPr>
        <p:spPr>
          <a:xfrm>
            <a:off x="2780447" y="1352550"/>
            <a:ext cx="2005800" cy="3202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⬡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∙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∙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body" idx="3"/>
          </p:nvPr>
        </p:nvSpPr>
        <p:spPr>
          <a:xfrm>
            <a:off x="4980344" y="1352550"/>
            <a:ext cx="2005800" cy="3202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⬡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∙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∙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· Small circuit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10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· Big circuit">
  <p:cSld name="BLANK_1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1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_1_1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2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rgbClr val="A458FF"/>
            </a:gs>
            <a:gs pos="39000">
              <a:srgbClr val="3544FF"/>
            </a:gs>
            <a:gs pos="100000">
              <a:srgbClr val="0A2F9E"/>
            </a:gs>
          </a:gsLst>
          <a:lin ang="8100019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80550" y="1352550"/>
            <a:ext cx="6014400" cy="31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Muli"/>
              <a:buChar char="⬡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lvl="1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"/>
              <a:buChar char="∙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lvl="2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"/>
              <a:buChar char="∙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lvl="3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●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lvl="4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○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lvl="5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■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lvl="6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●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lvl="7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○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lvl="8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■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lvl="2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lvl="3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lvl="4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lvl="5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lvl="6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lvl="7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lvl="8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6" r:id="rId6"/>
    <p:sldLayoutId id="2147483657" r:id="rId7"/>
    <p:sldLayoutId id="2147483658" r:id="rId8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carnival.com/?utm_source=template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unsplash.com/&amp;utm_source=slidescarnival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7.png"/><Relationship Id="rId11" Type="http://schemas.openxmlformats.org/officeDocument/2006/relationships/image" Target="../media/image9.png"/><Relationship Id="rId5" Type="http://schemas.openxmlformats.org/officeDocument/2006/relationships/image" Target="../media/image16.png"/><Relationship Id="rId10" Type="http://schemas.openxmlformats.org/officeDocument/2006/relationships/image" Target="../media/image20.png"/><Relationship Id="rId4" Type="http://schemas.openxmlformats.org/officeDocument/2006/relationships/image" Target="../media/image15.png"/><Relationship Id="rId9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3"/>
          <p:cNvSpPr txBox="1">
            <a:spLocks noGrp="1"/>
          </p:cNvSpPr>
          <p:nvPr>
            <p:ph type="ctrTitle"/>
          </p:nvPr>
        </p:nvSpPr>
        <p:spPr>
          <a:xfrm>
            <a:off x="685800" y="1991825"/>
            <a:ext cx="45390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IE" sz="2400" dirty="0">
                <a:latin typeface="Abadi" panose="020B0604020202020204" pitchFamily="34" charset="0"/>
              </a:rPr>
              <a:t>Automatic Retinopathy Detection Using Digital Image Processing via a Smart Device </a:t>
            </a:r>
            <a:endParaRPr sz="2400" dirty="0">
              <a:latin typeface="Abadi" panose="020B0604020202020204" pitchFamily="34" charset="0"/>
            </a:endParaRPr>
          </a:p>
        </p:txBody>
      </p:sp>
      <p:pic>
        <p:nvPicPr>
          <p:cNvPr id="61" name="Google Shape;61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94475" y="1050906"/>
            <a:ext cx="1782850" cy="203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20814" y="378324"/>
            <a:ext cx="662500" cy="72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93770" y="884611"/>
            <a:ext cx="482075" cy="52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21692" y="4034576"/>
            <a:ext cx="586165" cy="68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404399" y="3624439"/>
            <a:ext cx="321850" cy="44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664593" y="3757882"/>
            <a:ext cx="321850" cy="448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3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351" name="Google Shape;351;p35"/>
          <p:cNvSpPr txBox="1">
            <a:spLocks noGrp="1"/>
          </p:cNvSpPr>
          <p:nvPr>
            <p:ph type="ctrTitle" idx="4294967295"/>
          </p:nvPr>
        </p:nvSpPr>
        <p:spPr>
          <a:xfrm>
            <a:off x="685800" y="413249"/>
            <a:ext cx="5134480" cy="928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7200" dirty="0"/>
              <a:t>Questions</a:t>
            </a:r>
            <a:endParaRPr sz="7200" dirty="0"/>
          </a:p>
        </p:txBody>
      </p:sp>
      <p:sp>
        <p:nvSpPr>
          <p:cNvPr id="352" name="Google Shape;352;p35"/>
          <p:cNvSpPr txBox="1">
            <a:spLocks noGrp="1"/>
          </p:cNvSpPr>
          <p:nvPr>
            <p:ph type="subTitle" idx="4294967295"/>
          </p:nvPr>
        </p:nvSpPr>
        <p:spPr>
          <a:xfrm>
            <a:off x="685800" y="1701613"/>
            <a:ext cx="5286876" cy="1499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342900" lvl="0" algn="l" rtl="0">
              <a:spcBef>
                <a:spcPts val="60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IE" sz="1800" b="1" dirty="0">
                <a:latin typeface="Abadi" panose="020B0604020104020204" pitchFamily="34" charset="0"/>
                <a:sym typeface="Muli"/>
              </a:rPr>
              <a:t>Which is the most difficult part of your project so far?</a:t>
            </a:r>
          </a:p>
          <a:p>
            <a:pPr marL="342900" lvl="0" algn="l" rtl="0">
              <a:spcBef>
                <a:spcPts val="60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IE" sz="1800" b="1" dirty="0">
                <a:latin typeface="Abadi" panose="020B0604020104020204" pitchFamily="34" charset="0"/>
              </a:rPr>
              <a:t>How did you go about identifying the requirements for your application?</a:t>
            </a:r>
          </a:p>
          <a:p>
            <a:pPr marL="342900" lvl="0" algn="l" rtl="0">
              <a:spcBef>
                <a:spcPts val="60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IE" sz="1800" b="1" dirty="0">
                <a:latin typeface="Abadi" panose="020B0604020104020204" pitchFamily="34" charset="0"/>
              </a:rPr>
              <a:t>What is the most challenging aspect of your project which is yet to be completed and how do you plan to go about it?</a:t>
            </a:r>
            <a:endParaRPr sz="1800" dirty="0">
              <a:latin typeface="Abadi" panose="020B0604020104020204" pitchFamily="34" charset="0"/>
            </a:endParaRPr>
          </a:p>
        </p:txBody>
      </p:sp>
      <p:pic>
        <p:nvPicPr>
          <p:cNvPr id="353" name="Google Shape;35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72676" y="2692037"/>
            <a:ext cx="3171324" cy="188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07790" y="1925992"/>
            <a:ext cx="548700" cy="1597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94685" y="592612"/>
            <a:ext cx="1279700" cy="1498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3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351" name="Google Shape;351;p35"/>
          <p:cNvSpPr txBox="1">
            <a:spLocks noGrp="1"/>
          </p:cNvSpPr>
          <p:nvPr>
            <p:ph type="ctrTitle" idx="4294967295"/>
          </p:nvPr>
        </p:nvSpPr>
        <p:spPr>
          <a:xfrm>
            <a:off x="685800" y="1341750"/>
            <a:ext cx="5473460" cy="928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/>
              <a:t>Thank </a:t>
            </a:r>
            <a:r>
              <a:rPr lang="en-IE" sz="7200" dirty="0"/>
              <a:t>you</a:t>
            </a:r>
            <a:r>
              <a:rPr lang="en" sz="7200" dirty="0"/>
              <a:t>!</a:t>
            </a:r>
            <a:endParaRPr sz="7200" dirty="0"/>
          </a:p>
        </p:txBody>
      </p:sp>
      <p:sp>
        <p:nvSpPr>
          <p:cNvPr id="352" name="Google Shape;352;p35"/>
          <p:cNvSpPr txBox="1">
            <a:spLocks noGrp="1"/>
          </p:cNvSpPr>
          <p:nvPr>
            <p:ph type="subTitle" idx="4294967295"/>
          </p:nvPr>
        </p:nvSpPr>
        <p:spPr>
          <a:xfrm>
            <a:off x="685800" y="2302047"/>
            <a:ext cx="3617400" cy="1499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IE" sz="1800" dirty="0">
                <a:latin typeface="Abadi" panose="020B0604020104020204" pitchFamily="34" charset="0"/>
              </a:rPr>
              <a:t>Joey Tatú</a:t>
            </a:r>
            <a:endParaRPr sz="1800" dirty="0">
              <a:latin typeface="Abadi" panose="020B0604020104020204" pitchFamily="34" charset="0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IE" sz="1800" dirty="0">
                <a:latin typeface="Abadi" panose="020B0604020104020204" pitchFamily="34" charset="0"/>
              </a:rPr>
              <a:t>15015556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IE" sz="1800" dirty="0">
                <a:latin typeface="Abadi" panose="020B0604020104020204" pitchFamily="34" charset="0"/>
              </a:rPr>
              <a:t>joey.tatu@student.ncirl.ie</a:t>
            </a:r>
            <a:endParaRPr sz="1800" dirty="0">
              <a:latin typeface="Abadi" panose="020B0604020104020204" pitchFamily="34" charset="0"/>
            </a:endParaRPr>
          </a:p>
        </p:txBody>
      </p:sp>
      <p:pic>
        <p:nvPicPr>
          <p:cNvPr id="353" name="Google Shape;35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72676" y="2692037"/>
            <a:ext cx="3171324" cy="188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07790" y="1925992"/>
            <a:ext cx="548700" cy="1597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94685" y="592612"/>
            <a:ext cx="1279700" cy="14982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231954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36"/>
          <p:cNvSpPr txBox="1">
            <a:spLocks noGrp="1"/>
          </p:cNvSpPr>
          <p:nvPr>
            <p:ph type="title"/>
          </p:nvPr>
        </p:nvSpPr>
        <p:spPr>
          <a:xfrm>
            <a:off x="580550" y="-191891"/>
            <a:ext cx="6014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dirty="0"/>
              <a:t>References</a:t>
            </a:r>
            <a:endParaRPr dirty="0"/>
          </a:p>
        </p:txBody>
      </p:sp>
      <p:sp>
        <p:nvSpPr>
          <p:cNvPr id="361" name="Google Shape;361;p36"/>
          <p:cNvSpPr txBox="1">
            <a:spLocks noGrp="1"/>
          </p:cNvSpPr>
          <p:nvPr>
            <p:ph type="body" idx="1"/>
          </p:nvPr>
        </p:nvSpPr>
        <p:spPr>
          <a:xfrm>
            <a:off x="514562" y="665509"/>
            <a:ext cx="8114876" cy="4076909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76200" indent="0">
              <a:buNone/>
            </a:pPr>
            <a:r>
              <a:rPr lang="en-IE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Burggraf</a:t>
            </a:r>
            <a:r>
              <a:rPr lang="en-IE" sz="1200" dirty="0">
                <a:latin typeface="Calibri" panose="020F0502020204030204" pitchFamily="34" charset="0"/>
                <a:cs typeface="Calibri" panose="020F0502020204030204" pitchFamily="34" charset="0"/>
              </a:rPr>
              <a:t>, C., 2020. </a:t>
            </a:r>
            <a:r>
              <a:rPr lang="en-IE" sz="1200" i="1" dirty="0">
                <a:latin typeface="Calibri" panose="020F0502020204030204" pitchFamily="34" charset="0"/>
                <a:cs typeface="Calibri" panose="020F0502020204030204" pitchFamily="34" charset="0"/>
              </a:rPr>
              <a:t>Is It Vegan?. </a:t>
            </a:r>
            <a:r>
              <a:rPr lang="en-IE" sz="1200" dirty="0">
                <a:latin typeface="Calibri" panose="020F0502020204030204" pitchFamily="34" charset="0"/>
                <a:cs typeface="Calibri" panose="020F0502020204030204" pitchFamily="34" charset="0"/>
              </a:rPr>
              <a:t>[Online] </a:t>
            </a:r>
            <a:br>
              <a:rPr lang="en-IE" sz="12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IE" sz="1200" dirty="0">
                <a:latin typeface="Calibri" panose="020F0502020204030204" pitchFamily="34" charset="0"/>
                <a:cs typeface="Calibri" panose="020F0502020204030204" pitchFamily="34" charset="0"/>
              </a:rPr>
              <a:t>Available at: </a:t>
            </a:r>
            <a:r>
              <a:rPr lang="en-IE" sz="1200" u="sng" dirty="0">
                <a:latin typeface="Calibri" panose="020F0502020204030204" pitchFamily="34" charset="0"/>
                <a:cs typeface="Calibri" panose="020F0502020204030204" pitchFamily="34" charset="0"/>
              </a:rPr>
              <a:t>https://play.google.com/store/apps/details?id=net.isitvegan.androidfree</a:t>
            </a:r>
            <a:br>
              <a:rPr lang="en-IE" sz="12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IE" sz="1200" dirty="0">
                <a:latin typeface="Calibri" panose="020F0502020204030204" pitchFamily="34" charset="0"/>
                <a:cs typeface="Calibri" panose="020F0502020204030204" pitchFamily="34" charset="0"/>
              </a:rPr>
              <a:t>[Accessed 5 November 2020].</a:t>
            </a:r>
          </a:p>
          <a:p>
            <a:pPr marL="76200" indent="0">
              <a:buNone/>
            </a:pPr>
            <a:r>
              <a:rPr lang="en-IE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HappyCow</a:t>
            </a:r>
            <a:r>
              <a:rPr lang="en-IE" sz="1200" dirty="0">
                <a:latin typeface="Calibri" panose="020F0502020204030204" pitchFamily="34" charset="0"/>
                <a:cs typeface="Calibri" panose="020F0502020204030204" pitchFamily="34" charset="0"/>
              </a:rPr>
              <a:t>, 2020. </a:t>
            </a:r>
            <a:r>
              <a:rPr lang="en-IE" sz="1200" i="1" dirty="0">
                <a:latin typeface="Calibri" panose="020F0502020204030204" pitchFamily="34" charset="0"/>
                <a:cs typeface="Calibri" panose="020F0502020204030204" pitchFamily="34" charset="0"/>
              </a:rPr>
              <a:t>Find Vegan Restaurants &amp; Vegetarian Food- </a:t>
            </a:r>
            <a:r>
              <a:rPr lang="en-IE" sz="1200" i="1" dirty="0" err="1">
                <a:latin typeface="Calibri" panose="020F0502020204030204" pitchFamily="34" charset="0"/>
                <a:cs typeface="Calibri" panose="020F0502020204030204" pitchFamily="34" charset="0"/>
              </a:rPr>
              <a:t>HappyCow</a:t>
            </a:r>
            <a:r>
              <a:rPr lang="en-IE" sz="1200" i="1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en-IE" sz="1200" dirty="0">
                <a:latin typeface="Calibri" panose="020F0502020204030204" pitchFamily="34" charset="0"/>
                <a:cs typeface="Calibri" panose="020F0502020204030204" pitchFamily="34" charset="0"/>
              </a:rPr>
              <a:t>[Online] </a:t>
            </a:r>
            <a:br>
              <a:rPr lang="en-IE" sz="12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IE" sz="1200" dirty="0">
                <a:latin typeface="Calibri" panose="020F0502020204030204" pitchFamily="34" charset="0"/>
                <a:cs typeface="Calibri" panose="020F0502020204030204" pitchFamily="34" charset="0"/>
              </a:rPr>
              <a:t>Available at: </a:t>
            </a:r>
            <a:r>
              <a:rPr lang="en-IE" sz="1200" u="sng" dirty="0">
                <a:latin typeface="Calibri" panose="020F0502020204030204" pitchFamily="34" charset="0"/>
                <a:cs typeface="Calibri" panose="020F0502020204030204" pitchFamily="34" charset="0"/>
              </a:rPr>
              <a:t>https://play.google.com/store/apps/details?id=com.hcceg.veg.compassionfree</a:t>
            </a:r>
            <a:br>
              <a:rPr lang="en-IE" sz="12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IE" sz="1200" dirty="0">
                <a:latin typeface="Calibri" panose="020F0502020204030204" pitchFamily="34" charset="0"/>
                <a:cs typeface="Calibri" panose="020F0502020204030204" pitchFamily="34" charset="0"/>
              </a:rPr>
              <a:t>[Accessed 5 November 2020].</a:t>
            </a:r>
          </a:p>
          <a:p>
            <a:pPr marL="7620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E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Higgins, J. P., 2016. </a:t>
            </a:r>
            <a:r>
              <a:rPr lang="en-IE" sz="12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Smartphone Applications for Patients’ Health, </a:t>
            </a:r>
            <a:r>
              <a:rPr lang="en-IE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Tucson: The American Journal of Medicine.</a:t>
            </a:r>
          </a:p>
          <a:p>
            <a:pPr marL="7620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E" sz="1200" dirty="0">
                <a:latin typeface="Calibri" panose="020F0502020204030204" pitchFamily="34" charset="0"/>
                <a:cs typeface="Calibri" panose="020F0502020204030204" pitchFamily="34" charset="0"/>
              </a:rPr>
              <a:t>Kim, E. J. et al., 2019. Treatment of Diabetic Macular Edema. </a:t>
            </a:r>
            <a:r>
              <a:rPr lang="en-IE" sz="1200" i="1" dirty="0">
                <a:latin typeface="Calibri" panose="020F0502020204030204" pitchFamily="34" charset="0"/>
                <a:cs typeface="Calibri" panose="020F0502020204030204" pitchFamily="34" charset="0"/>
              </a:rPr>
              <a:t>Current Diabetes Reports, </a:t>
            </a:r>
            <a:r>
              <a:rPr lang="en-IE" sz="1200" dirty="0">
                <a:latin typeface="Calibri" panose="020F0502020204030204" pitchFamily="34" charset="0"/>
                <a:cs typeface="Calibri" panose="020F0502020204030204" pitchFamily="34" charset="0"/>
              </a:rPr>
              <a:t>68(2019), pp. 1-10.</a:t>
            </a:r>
          </a:p>
          <a:p>
            <a:pPr marL="7620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E" sz="1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Kirange</a:t>
            </a:r>
            <a:r>
              <a:rPr lang="en-IE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D. K. et al., 2019. Diabetic Retinopathy Detection and Grading Using Machine Learning. </a:t>
            </a:r>
            <a:r>
              <a:rPr lang="en-IE" sz="12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International Journal of Advanced Trends in Computer Science and Engineering, </a:t>
            </a:r>
            <a:r>
              <a:rPr lang="en-IE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8(6), pp. 3570-3576</a:t>
            </a:r>
          </a:p>
          <a:p>
            <a:pPr marL="7620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E" sz="1200" dirty="0">
                <a:latin typeface="Calibri" panose="020F0502020204030204" pitchFamily="34" charset="0"/>
                <a:cs typeface="Calibri" panose="020F0502020204030204" pitchFamily="34" charset="0"/>
              </a:rPr>
              <a:t>Leap Fitness Group, 2020. </a:t>
            </a:r>
            <a:r>
              <a:rPr lang="en-IE" sz="1200" i="1" dirty="0">
                <a:latin typeface="Calibri" panose="020F0502020204030204" pitchFamily="34" charset="0"/>
                <a:cs typeface="Calibri" panose="020F0502020204030204" pitchFamily="34" charset="0"/>
              </a:rPr>
              <a:t>Home Workout - No Equipment. </a:t>
            </a:r>
            <a:r>
              <a:rPr lang="en-IE" sz="1200" dirty="0">
                <a:latin typeface="Calibri" panose="020F0502020204030204" pitchFamily="34" charset="0"/>
                <a:cs typeface="Calibri" panose="020F0502020204030204" pitchFamily="34" charset="0"/>
              </a:rPr>
              <a:t>[Online] </a:t>
            </a:r>
            <a:br>
              <a:rPr lang="en-IE" sz="12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IE" sz="1200" dirty="0">
                <a:latin typeface="Calibri" panose="020F0502020204030204" pitchFamily="34" charset="0"/>
                <a:cs typeface="Calibri" panose="020F0502020204030204" pitchFamily="34" charset="0"/>
              </a:rPr>
              <a:t>Available at: </a:t>
            </a:r>
            <a:r>
              <a:rPr lang="en-IE" sz="1200" u="sng" dirty="0">
                <a:latin typeface="Calibri" panose="020F0502020204030204" pitchFamily="34" charset="0"/>
                <a:cs typeface="Calibri" panose="020F0502020204030204" pitchFamily="34" charset="0"/>
              </a:rPr>
              <a:t>https://play.google.com/store/apps/details?id=homeworkout.homeworkouts.noequipment</a:t>
            </a:r>
            <a:br>
              <a:rPr lang="en-IE" sz="12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IE" sz="1200" dirty="0">
                <a:latin typeface="Calibri" panose="020F0502020204030204" pitchFamily="34" charset="0"/>
                <a:cs typeface="Calibri" panose="020F0502020204030204" pitchFamily="34" charset="0"/>
              </a:rPr>
              <a:t>[Accessed 5 November 2020].</a:t>
            </a:r>
          </a:p>
          <a:p>
            <a:pPr marL="7620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E" sz="1200" dirty="0">
                <a:latin typeface="Calibri" panose="020F0502020204030204" pitchFamily="34" charset="0"/>
                <a:cs typeface="Calibri" panose="020F0502020204030204" pitchFamily="34" charset="0"/>
              </a:rPr>
              <a:t>National Eye </a:t>
            </a:r>
            <a:r>
              <a:rPr lang="en-IE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Insitute</a:t>
            </a:r>
            <a:r>
              <a:rPr lang="en-IE" sz="1200" dirty="0">
                <a:latin typeface="Calibri" panose="020F0502020204030204" pitchFamily="34" charset="0"/>
                <a:cs typeface="Calibri" panose="020F0502020204030204" pitchFamily="34" charset="0"/>
              </a:rPr>
              <a:t>, 2020. </a:t>
            </a:r>
            <a:r>
              <a:rPr lang="en-IE" sz="1200" i="1" dirty="0">
                <a:latin typeface="Calibri" panose="020F0502020204030204" pitchFamily="34" charset="0"/>
                <a:cs typeface="Calibri" panose="020F0502020204030204" pitchFamily="34" charset="0"/>
              </a:rPr>
              <a:t>Macular Edema. </a:t>
            </a:r>
            <a:r>
              <a:rPr lang="en-IE" sz="1200" dirty="0">
                <a:latin typeface="Calibri" panose="020F0502020204030204" pitchFamily="34" charset="0"/>
                <a:cs typeface="Calibri" panose="020F0502020204030204" pitchFamily="34" charset="0"/>
              </a:rPr>
              <a:t>[Online] </a:t>
            </a:r>
            <a:br>
              <a:rPr lang="en-IE" sz="12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IE" sz="1200" dirty="0">
                <a:latin typeface="Calibri" panose="020F0502020204030204" pitchFamily="34" charset="0"/>
                <a:cs typeface="Calibri" panose="020F0502020204030204" pitchFamily="34" charset="0"/>
              </a:rPr>
              <a:t>Available at: </a:t>
            </a:r>
            <a:r>
              <a:rPr lang="en-IE" sz="1200" u="sng" dirty="0">
                <a:latin typeface="Calibri" panose="020F0502020204030204" pitchFamily="34" charset="0"/>
                <a:cs typeface="Calibri" panose="020F0502020204030204" pitchFamily="34" charset="0"/>
              </a:rPr>
              <a:t>https://www.nei.nih.gov/learn-about-eye-health/eye-conditions-and-diseases/macular-edema#:~:text=Macular%20edema%20is%20the%20build,and%20thicken%2C%20which%20distorts%20vision.</a:t>
            </a:r>
            <a:br>
              <a:rPr lang="en-IE" sz="12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IE" sz="1200" dirty="0">
                <a:latin typeface="Calibri" panose="020F0502020204030204" pitchFamily="34" charset="0"/>
                <a:cs typeface="Calibri" panose="020F0502020204030204" pitchFamily="34" charset="0"/>
              </a:rPr>
              <a:t>[Accessed 18 November 2020].</a:t>
            </a:r>
          </a:p>
          <a:p>
            <a:pPr marL="76200" indent="0">
              <a:lnSpc>
                <a:spcPct val="107000"/>
              </a:lnSpc>
              <a:spcAft>
                <a:spcPts val="800"/>
              </a:spcAft>
              <a:buNone/>
            </a:pPr>
            <a:endParaRPr lang="en-IE" sz="1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IE" sz="1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IE" sz="1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IE" sz="1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62" name="Google Shape;362;p36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36"/>
          <p:cNvSpPr txBox="1">
            <a:spLocks noGrp="1"/>
          </p:cNvSpPr>
          <p:nvPr>
            <p:ph type="title"/>
          </p:nvPr>
        </p:nvSpPr>
        <p:spPr>
          <a:xfrm>
            <a:off x="580550" y="0"/>
            <a:ext cx="6014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dirty="0"/>
              <a:t>References</a:t>
            </a:r>
            <a:endParaRPr dirty="0"/>
          </a:p>
        </p:txBody>
      </p:sp>
      <p:sp>
        <p:nvSpPr>
          <p:cNvPr id="361" name="Google Shape;361;p36"/>
          <p:cNvSpPr txBox="1">
            <a:spLocks noGrp="1"/>
          </p:cNvSpPr>
          <p:nvPr>
            <p:ph type="body" idx="1"/>
          </p:nvPr>
        </p:nvSpPr>
        <p:spPr>
          <a:xfrm>
            <a:off x="580550" y="857399"/>
            <a:ext cx="8114876" cy="4076909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76200" indent="0">
              <a:buNone/>
            </a:pPr>
            <a:r>
              <a:rPr lang="en-IE" sz="1200" dirty="0">
                <a:latin typeface="Calibri" panose="020F0502020204030204" pitchFamily="34" charset="0"/>
                <a:cs typeface="Calibri" panose="020F0502020204030204" pitchFamily="34" charset="0"/>
              </a:rPr>
              <a:t>Nielsen, J., 1994. </a:t>
            </a:r>
            <a:r>
              <a:rPr lang="en-IE" sz="1200" i="1" dirty="0">
                <a:latin typeface="Calibri" panose="020F0502020204030204" pitchFamily="34" charset="0"/>
                <a:cs typeface="Calibri" panose="020F0502020204030204" pitchFamily="34" charset="0"/>
              </a:rPr>
              <a:t>10 Usability Heuristics for User Interface Design. </a:t>
            </a:r>
            <a:r>
              <a:rPr lang="en-IE" sz="1200" dirty="0">
                <a:latin typeface="Calibri" panose="020F0502020204030204" pitchFamily="34" charset="0"/>
                <a:cs typeface="Calibri" panose="020F0502020204030204" pitchFamily="34" charset="0"/>
              </a:rPr>
              <a:t>[Online] </a:t>
            </a:r>
            <a:br>
              <a:rPr lang="en-IE" sz="12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IE" sz="1200" dirty="0">
                <a:latin typeface="Calibri" panose="020F0502020204030204" pitchFamily="34" charset="0"/>
                <a:cs typeface="Calibri" panose="020F0502020204030204" pitchFamily="34" charset="0"/>
              </a:rPr>
              <a:t>Available at: </a:t>
            </a:r>
            <a:r>
              <a:rPr lang="en-IE" sz="1200" u="sng" dirty="0">
                <a:latin typeface="Calibri" panose="020F0502020204030204" pitchFamily="34" charset="0"/>
                <a:cs typeface="Calibri" panose="020F0502020204030204" pitchFamily="34" charset="0"/>
              </a:rPr>
              <a:t>https://www.nngroup.com/articles/ten-usability-heuristics/</a:t>
            </a:r>
            <a:br>
              <a:rPr lang="en-IE" sz="12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IE" sz="1200" dirty="0">
                <a:latin typeface="Calibri" panose="020F0502020204030204" pitchFamily="34" charset="0"/>
                <a:cs typeface="Calibri" panose="020F0502020204030204" pitchFamily="34" charset="0"/>
              </a:rPr>
              <a:t>[Accessed 10 December 2020].</a:t>
            </a:r>
          </a:p>
          <a:p>
            <a:pPr marL="76200" indent="0">
              <a:buNone/>
            </a:pPr>
            <a:r>
              <a:rPr lang="en-IE" sz="1200" dirty="0">
                <a:latin typeface="Calibri" panose="020F0502020204030204" pitchFamily="34" charset="0"/>
                <a:cs typeface="Calibri" panose="020F0502020204030204" pitchFamily="34" charset="0"/>
              </a:rPr>
              <a:t>Oyibo, K., </a:t>
            </a:r>
            <a:r>
              <a:rPr lang="en-IE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Ifebude</a:t>
            </a:r>
            <a:r>
              <a:rPr lang="en-IE" sz="1200" dirty="0">
                <a:latin typeface="Calibri" panose="020F0502020204030204" pitchFamily="34" charset="0"/>
                <a:cs typeface="Calibri" panose="020F0502020204030204" pitchFamily="34" charset="0"/>
              </a:rPr>
              <a:t>, B., </a:t>
            </a:r>
            <a:r>
              <a:rPr lang="en-IE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Adaji</a:t>
            </a:r>
            <a:r>
              <a:rPr lang="en-IE" sz="1200" dirty="0">
                <a:latin typeface="Calibri" panose="020F0502020204030204" pitchFamily="34" charset="0"/>
                <a:cs typeface="Calibri" panose="020F0502020204030204" pitchFamily="34" charset="0"/>
              </a:rPr>
              <a:t>, I. &amp; </a:t>
            </a:r>
            <a:r>
              <a:rPr lang="en-IE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Vassileva</a:t>
            </a:r>
            <a:r>
              <a:rPr lang="en-IE" sz="1200" dirty="0">
                <a:latin typeface="Calibri" panose="020F0502020204030204" pitchFamily="34" charset="0"/>
                <a:cs typeface="Calibri" panose="020F0502020204030204" pitchFamily="34" charset="0"/>
              </a:rPr>
              <a:t>, J., 2019. Investigation of the Perceived Persuasive Features. </a:t>
            </a:r>
            <a:r>
              <a:rPr lang="en-IE" sz="1200" i="1" dirty="0">
                <a:latin typeface="Calibri" panose="020F0502020204030204" pitchFamily="34" charset="0"/>
                <a:cs typeface="Calibri" panose="020F0502020204030204" pitchFamily="34" charset="0"/>
              </a:rPr>
              <a:t>4th International Workshop on </a:t>
            </a:r>
            <a:r>
              <a:rPr lang="en-IE" sz="1200" i="1" dirty="0" err="1">
                <a:latin typeface="Calibri" panose="020F0502020204030204" pitchFamily="34" charset="0"/>
                <a:cs typeface="Calibri" panose="020F0502020204030204" pitchFamily="34" charset="0"/>
              </a:rPr>
              <a:t>Personalizng</a:t>
            </a:r>
            <a:r>
              <a:rPr lang="en-IE" sz="1200" i="1" dirty="0">
                <a:latin typeface="Calibri" panose="020F0502020204030204" pitchFamily="34" charset="0"/>
                <a:cs typeface="Calibri" panose="020F0502020204030204" pitchFamily="34" charset="0"/>
              </a:rPr>
              <a:t> Persuasive Technologies.</a:t>
            </a:r>
            <a:br>
              <a:rPr lang="en-IE" sz="1200" i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IE" sz="12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IE" sz="1200" dirty="0">
                <a:latin typeface="Calibri" panose="020F0502020204030204" pitchFamily="34" charset="0"/>
                <a:cs typeface="Calibri" panose="020F0502020204030204" pitchFamily="34" charset="0"/>
              </a:rPr>
              <a:t>Tatú, J., 2019. </a:t>
            </a:r>
            <a:r>
              <a:rPr lang="en-IE" sz="1200" i="1" dirty="0">
                <a:latin typeface="Calibri" panose="020F0502020204030204" pitchFamily="34" charset="0"/>
                <a:cs typeface="Calibri" panose="020F0502020204030204" pitchFamily="34" charset="0"/>
              </a:rPr>
              <a:t>Body Branding Bookings (3B) - Project Proposal, </a:t>
            </a:r>
            <a:r>
              <a:rPr lang="en-IE" sz="1200" dirty="0">
                <a:latin typeface="Calibri" panose="020F0502020204030204" pitchFamily="34" charset="0"/>
                <a:cs typeface="Calibri" panose="020F0502020204030204" pitchFamily="34" charset="0"/>
              </a:rPr>
              <a:t>Dublin: National College of Ireland.</a:t>
            </a:r>
          </a:p>
          <a:p>
            <a:pPr marL="76200" indent="0">
              <a:buNone/>
            </a:pPr>
            <a:r>
              <a:rPr lang="en-IE" sz="1200" dirty="0">
                <a:latin typeface="Calibri" panose="020F0502020204030204" pitchFamily="34" charset="0"/>
                <a:cs typeface="Calibri" panose="020F0502020204030204" pitchFamily="34" charset="0"/>
              </a:rPr>
              <a:t>Wang, X., Lu, Y., Wang, Y. &amp; Chen, W.-B., 2019. </a:t>
            </a:r>
            <a:r>
              <a:rPr lang="en-IE" sz="1200" i="1" dirty="0">
                <a:latin typeface="Calibri" panose="020F0502020204030204" pitchFamily="34" charset="0"/>
                <a:cs typeface="Calibri" panose="020F0502020204030204" pitchFamily="34" charset="0"/>
              </a:rPr>
              <a:t>Diabetic Retinopathy Stage Classification using Convolutional Neural Networks, </a:t>
            </a:r>
            <a:r>
              <a:rPr lang="en-IE" sz="1200" dirty="0">
                <a:latin typeface="Calibri" panose="020F0502020204030204" pitchFamily="34" charset="0"/>
                <a:cs typeface="Calibri" panose="020F0502020204030204" pitchFamily="34" charset="0"/>
              </a:rPr>
              <a:t>Virginia: Virginia State University.</a:t>
            </a:r>
          </a:p>
          <a:p>
            <a:pPr marL="76200" indent="0">
              <a:buNone/>
            </a:pPr>
            <a:r>
              <a:rPr lang="en-IE" sz="1200" dirty="0">
                <a:latin typeface="Calibri" panose="020F0502020204030204" pitchFamily="34" charset="0"/>
                <a:cs typeface="Calibri" panose="020F0502020204030204" pitchFamily="34" charset="0"/>
              </a:rPr>
              <a:t>Wray, M., 2020. </a:t>
            </a:r>
            <a:r>
              <a:rPr lang="en-IE" sz="1200" i="1" dirty="0">
                <a:latin typeface="Calibri" panose="020F0502020204030204" pitchFamily="34" charset="0"/>
                <a:cs typeface="Calibri" panose="020F0502020204030204" pitchFamily="34" charset="0"/>
              </a:rPr>
              <a:t>Germany, France push to end male chick ‘shredding’ in European Union. </a:t>
            </a:r>
            <a:r>
              <a:rPr lang="en-IE" sz="1200" dirty="0">
                <a:latin typeface="Calibri" panose="020F0502020204030204" pitchFamily="34" charset="0"/>
                <a:cs typeface="Calibri" panose="020F0502020204030204" pitchFamily="34" charset="0"/>
              </a:rPr>
              <a:t>[Online] </a:t>
            </a:r>
            <a:br>
              <a:rPr lang="en-IE" sz="12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IE" sz="1200" dirty="0">
                <a:latin typeface="Calibri" panose="020F0502020204030204" pitchFamily="34" charset="0"/>
                <a:cs typeface="Calibri" panose="020F0502020204030204" pitchFamily="34" charset="0"/>
              </a:rPr>
              <a:t>Available at: </a:t>
            </a:r>
            <a:r>
              <a:rPr lang="en-IE" sz="1200" u="sng" dirty="0">
                <a:latin typeface="Calibri" panose="020F0502020204030204" pitchFamily="34" charset="0"/>
                <a:cs typeface="Calibri" panose="020F0502020204030204" pitchFamily="34" charset="0"/>
              </a:rPr>
              <a:t>https://globalnews.ca/news/6420754/male-chick-culling/</a:t>
            </a:r>
            <a:br>
              <a:rPr lang="en-IE" sz="12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IE" sz="1200" dirty="0">
                <a:latin typeface="Calibri" panose="020F0502020204030204" pitchFamily="34" charset="0"/>
                <a:cs typeface="Calibri" panose="020F0502020204030204" pitchFamily="34" charset="0"/>
              </a:rPr>
              <a:t>[Accessed 2 November 2020].</a:t>
            </a:r>
          </a:p>
          <a:p>
            <a:pPr marL="76200" indent="0">
              <a:buNone/>
            </a:pPr>
            <a:endParaRPr lang="en-IE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Special thanks to all the people who made and released these awesome resources for free:</a:t>
            </a:r>
          </a:p>
          <a:p>
            <a:pPr marL="76200" lvl="0" indent="0"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Presentation template by </a:t>
            </a:r>
            <a:r>
              <a:rPr lang="en-US" sz="1200" u="sng" dirty="0" err="1">
                <a:solidFill>
                  <a:schemeClr val="hlink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SlidesCarnival</a:t>
            </a:r>
            <a:endParaRPr 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6200" lvl="0" indent="0">
              <a:spcBef>
                <a:spcPts val="0"/>
              </a:spcBef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Photographs by </a:t>
            </a:r>
            <a:r>
              <a:rPr lang="en-US" sz="1200" u="sng" dirty="0" err="1">
                <a:solidFill>
                  <a:schemeClr val="hlink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Unsplash</a:t>
            </a:r>
            <a:endParaRPr 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6200" indent="0">
              <a:buNone/>
            </a:pPr>
            <a:endParaRPr lang="en-IE" sz="1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6200" indent="0">
              <a:buNone/>
            </a:pPr>
            <a:endParaRPr lang="en-IE" sz="1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6200" indent="0">
              <a:buNone/>
            </a:pPr>
            <a:endParaRPr lang="en-IE" sz="1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IE" sz="1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IE" sz="1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IE" sz="1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62" name="Google Shape;362;p36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693030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 txBox="1">
            <a:spLocks noGrp="1"/>
          </p:cNvSpPr>
          <p:nvPr>
            <p:ph type="ctrTitle" idx="4294967295"/>
          </p:nvPr>
        </p:nvSpPr>
        <p:spPr>
          <a:xfrm>
            <a:off x="685799" y="1341750"/>
            <a:ext cx="4364666" cy="928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/>
              <a:t>Welcome!</a:t>
            </a:r>
            <a:endParaRPr sz="7200" dirty="0"/>
          </a:p>
        </p:txBody>
      </p:sp>
      <p:sp>
        <p:nvSpPr>
          <p:cNvPr id="81" name="Google Shape;81;p15"/>
          <p:cNvSpPr txBox="1">
            <a:spLocks noGrp="1"/>
          </p:cNvSpPr>
          <p:nvPr>
            <p:ph type="subTitle" idx="4294967295"/>
          </p:nvPr>
        </p:nvSpPr>
        <p:spPr>
          <a:xfrm>
            <a:off x="685800" y="2302047"/>
            <a:ext cx="3617400" cy="1499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IE" sz="1800" b="1" dirty="0">
                <a:latin typeface="Abadi" panose="020B0604020104020204" pitchFamily="34" charset="0"/>
                <a:sym typeface="Muli"/>
              </a:rPr>
              <a:t>Joey Tatú</a:t>
            </a:r>
            <a:endParaRPr sz="1800" b="1" dirty="0">
              <a:latin typeface="Abadi" panose="020B0604020104020204" pitchFamily="34" charset="0"/>
              <a:sym typeface="Muli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E" sz="1800" dirty="0">
                <a:latin typeface="Abadi" panose="020B0604020104020204" pitchFamily="34" charset="0"/>
              </a:rPr>
              <a:t>BSc (Honours) in Computing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E" sz="1800" dirty="0">
                <a:latin typeface="Abadi" panose="020B0604020104020204" pitchFamily="34" charset="0"/>
              </a:rPr>
              <a:t>Software Development</a:t>
            </a:r>
            <a:endParaRPr sz="1800" dirty="0">
              <a:latin typeface="Abadi" panose="020B0604020104020204" pitchFamily="34" charset="0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 dirty="0">
                <a:latin typeface="Abadi" panose="020B0604020104020204" pitchFamily="34" charset="0"/>
              </a:rPr>
              <a:t>15015556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E" sz="1800" dirty="0">
                <a:latin typeface="Abadi" panose="020B0604020104020204" pitchFamily="34" charset="0"/>
              </a:rPr>
              <a:t>j</a:t>
            </a:r>
            <a:r>
              <a:rPr lang="en" sz="1800" dirty="0">
                <a:latin typeface="Abadi" panose="020B0604020104020204" pitchFamily="34" charset="0"/>
              </a:rPr>
              <a:t>oey.tatu@student.ncirl.ie</a:t>
            </a:r>
            <a:endParaRPr sz="1800" dirty="0">
              <a:latin typeface="Abadi" panose="020B0604020104020204" pitchFamily="34" charset="0"/>
            </a:endParaRPr>
          </a:p>
        </p:txBody>
      </p:sp>
      <p:pic>
        <p:nvPicPr>
          <p:cNvPr id="82" name="Google Shape;82;p15"/>
          <p:cNvPicPr preferRelativeResize="0"/>
          <p:nvPr/>
        </p:nvPicPr>
        <p:blipFill>
          <a:blip r:embed="rId3"/>
          <a:srcRect/>
          <a:stretch/>
        </p:blipFill>
        <p:spPr>
          <a:xfrm>
            <a:off x="5111275" y="1040850"/>
            <a:ext cx="3061800" cy="3061800"/>
          </a:xfrm>
          <a:prstGeom prst="hexagon">
            <a:avLst>
              <a:gd name="adj" fmla="val 25000"/>
              <a:gd name="vf" fmla="val 115470"/>
            </a:avLst>
          </a:prstGeom>
          <a:noFill/>
          <a:ln>
            <a:noFill/>
          </a:ln>
          <a:effectLst>
            <a:outerShdw blurRad="257175" dist="57150" dir="5400000" algn="bl" rotWithShape="0">
              <a:schemeClr val="dk1">
                <a:alpha val="50000"/>
              </a:schemeClr>
            </a:outerShdw>
          </a:effectLst>
        </p:spPr>
      </p:pic>
      <p:sp>
        <p:nvSpPr>
          <p:cNvPr id="83" name="Google Shape;83;p1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685800" y="1659550"/>
            <a:ext cx="42639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sp>
        <p:nvSpPr>
          <p:cNvPr id="95" name="Google Shape;95;p17"/>
          <p:cNvSpPr txBox="1">
            <a:spLocks noGrp="1"/>
          </p:cNvSpPr>
          <p:nvPr>
            <p:ph type="subTitle" idx="1"/>
          </p:nvPr>
        </p:nvSpPr>
        <p:spPr>
          <a:xfrm>
            <a:off x="685800" y="2916254"/>
            <a:ext cx="42639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n-IE" dirty="0">
                <a:latin typeface="Abadi" panose="020B0604020104020204" pitchFamily="34" charset="0"/>
              </a:rPr>
              <a:t>What is ARD?</a:t>
            </a:r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dirty="0"/>
              <a:t>Introduction </a:t>
            </a:r>
            <a:endParaRPr dirty="0"/>
          </a:p>
        </p:txBody>
      </p:sp>
      <p:sp>
        <p:nvSpPr>
          <p:cNvPr id="104" name="Google Shape;104;p18"/>
          <p:cNvSpPr txBox="1">
            <a:spLocks noGrp="1"/>
          </p:cNvSpPr>
          <p:nvPr>
            <p:ph type="body" idx="1"/>
          </p:nvPr>
        </p:nvSpPr>
        <p:spPr>
          <a:xfrm>
            <a:off x="580550" y="1352550"/>
            <a:ext cx="6014400" cy="3161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⬡"/>
            </a:pPr>
            <a:r>
              <a:rPr lang="en-IE" dirty="0">
                <a:latin typeface="Abadi" panose="020B0604020104020204" pitchFamily="34" charset="0"/>
              </a:rPr>
              <a:t>What is diabetic retinopathy?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⬡"/>
            </a:pPr>
            <a:r>
              <a:rPr lang="en-IE" dirty="0">
                <a:latin typeface="Abadi" panose="020B0604020104020204" pitchFamily="34" charset="0"/>
              </a:rPr>
              <a:t>What is the ARD app?</a:t>
            </a:r>
            <a:endParaRPr dirty="0">
              <a:latin typeface="Abadi" panose="020B0604020104020204" pitchFamily="34" charset="0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⬡"/>
            </a:pPr>
            <a:r>
              <a:rPr lang="en-IE" dirty="0">
                <a:latin typeface="Abadi" panose="020B0604020104020204" pitchFamily="34" charset="0"/>
              </a:rPr>
              <a:t>Who is ARD for?</a:t>
            </a:r>
            <a:endParaRPr dirty="0">
              <a:latin typeface="Abadi" panose="020B0604020104020204" pitchFamily="34" charset="0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⬡"/>
            </a:pPr>
            <a:r>
              <a:rPr lang="en-IE" dirty="0">
                <a:latin typeface="Abadi" panose="020B0604020104020204" pitchFamily="34" charset="0"/>
              </a:rPr>
              <a:t>What is wrong with current examinations?</a:t>
            </a:r>
            <a:endParaRPr dirty="0">
              <a:latin typeface="Abadi" panose="020B0604020104020204" pitchFamily="34" charset="0"/>
            </a:endParaRPr>
          </a:p>
        </p:txBody>
      </p:sp>
      <p:sp>
        <p:nvSpPr>
          <p:cNvPr id="105" name="Google Shape;105;p1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24484" y="2274307"/>
            <a:ext cx="2017495" cy="120925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9"/>
          <p:cNvSpPr txBox="1">
            <a:spLocks noGrp="1"/>
          </p:cNvSpPr>
          <p:nvPr>
            <p:ph type="ctrTitle" idx="4294967295"/>
          </p:nvPr>
        </p:nvSpPr>
        <p:spPr>
          <a:xfrm>
            <a:off x="685799" y="1032750"/>
            <a:ext cx="3935141" cy="1980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6000" dirty="0"/>
              <a:t>Discussion</a:t>
            </a:r>
            <a:endParaRPr sz="6000" dirty="0"/>
          </a:p>
        </p:txBody>
      </p:sp>
      <p:sp>
        <p:nvSpPr>
          <p:cNvPr id="112" name="Google Shape;112;p19"/>
          <p:cNvSpPr txBox="1">
            <a:spLocks noGrp="1"/>
          </p:cNvSpPr>
          <p:nvPr>
            <p:ph type="subTitle" idx="4294967295"/>
          </p:nvPr>
        </p:nvSpPr>
        <p:spPr>
          <a:xfrm>
            <a:off x="685800" y="3013350"/>
            <a:ext cx="3332700" cy="1097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285750" indent="-285750"/>
            <a:r>
              <a:rPr lang="en-IE" sz="1800" dirty="0">
                <a:latin typeface="Abadi" panose="020B0604020104020204" pitchFamily="34" charset="0"/>
              </a:rPr>
              <a:t>Advantages of using ARD</a:t>
            </a:r>
          </a:p>
          <a:p>
            <a:pPr marL="742950" lvl="1" indent="-285750"/>
            <a:r>
              <a:rPr lang="en-IE" sz="1800" dirty="0">
                <a:latin typeface="Abadi" panose="020B0604020104020204" pitchFamily="34" charset="0"/>
              </a:rPr>
              <a:t>Technology sharing</a:t>
            </a:r>
          </a:p>
          <a:p>
            <a:pPr marL="285750" indent="-285750"/>
            <a:r>
              <a:rPr lang="en-IE" sz="1800" dirty="0">
                <a:latin typeface="Abadi" panose="020B0604020104020204" pitchFamily="34" charset="0"/>
              </a:rPr>
              <a:t>The future of ARD</a:t>
            </a:r>
          </a:p>
        </p:txBody>
      </p:sp>
      <p:sp>
        <p:nvSpPr>
          <p:cNvPr id="113" name="Google Shape;113;p19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pic>
        <p:nvPicPr>
          <p:cNvPr id="114" name="Google Shape;114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1023" y="1497715"/>
            <a:ext cx="481900" cy="55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83752" y="1619408"/>
            <a:ext cx="481900" cy="55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68093" y="2233383"/>
            <a:ext cx="1111472" cy="9619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68093" y="1840817"/>
            <a:ext cx="1111472" cy="9619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01079" y="819485"/>
            <a:ext cx="1245500" cy="7999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794370" y="1730007"/>
            <a:ext cx="848475" cy="5552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0" name="Google Shape;120;p19"/>
          <p:cNvCxnSpPr/>
          <p:nvPr/>
        </p:nvCxnSpPr>
        <p:spPr>
          <a:xfrm>
            <a:off x="7372893" y="3320533"/>
            <a:ext cx="664200" cy="383400"/>
          </a:xfrm>
          <a:prstGeom prst="straightConnector1">
            <a:avLst/>
          </a:prstGeom>
          <a:noFill/>
          <a:ln w="19050" cap="rnd" cmpd="sng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21" name="Google Shape;121;p19"/>
          <p:cNvCxnSpPr/>
          <p:nvPr/>
        </p:nvCxnSpPr>
        <p:spPr>
          <a:xfrm>
            <a:off x="5324643" y="2098483"/>
            <a:ext cx="559800" cy="323100"/>
          </a:xfrm>
          <a:prstGeom prst="straightConnector1">
            <a:avLst/>
          </a:prstGeom>
          <a:noFill/>
          <a:ln w="19050" cap="rnd" cmpd="sng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</p:cxnSp>
      <p:pic>
        <p:nvPicPr>
          <p:cNvPr id="122" name="Google Shape;122;p1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117106" y="1433961"/>
            <a:ext cx="190716" cy="5552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3" name="Google Shape;123;p19"/>
          <p:cNvCxnSpPr/>
          <p:nvPr/>
        </p:nvCxnSpPr>
        <p:spPr>
          <a:xfrm flipH="1">
            <a:off x="5051643" y="3244333"/>
            <a:ext cx="936600" cy="540900"/>
          </a:xfrm>
          <a:prstGeom prst="straightConnector1">
            <a:avLst/>
          </a:prstGeom>
          <a:noFill/>
          <a:ln w="19050" cap="rnd" cmpd="sng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24" name="Google Shape;124;p19"/>
          <p:cNvCxnSpPr/>
          <p:nvPr/>
        </p:nvCxnSpPr>
        <p:spPr>
          <a:xfrm flipH="1">
            <a:off x="7324293" y="2174683"/>
            <a:ext cx="559800" cy="323100"/>
          </a:xfrm>
          <a:prstGeom prst="straightConnector1">
            <a:avLst/>
          </a:prstGeom>
          <a:noFill/>
          <a:ln w="19050" cap="rnd" cmpd="sng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</p:cxnSp>
      <p:pic>
        <p:nvPicPr>
          <p:cNvPr id="125" name="Google Shape;125;p1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836931" y="2796241"/>
            <a:ext cx="1019495" cy="1122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8074784" y="3351239"/>
            <a:ext cx="430025" cy="59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9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8448201" y="3511600"/>
            <a:ext cx="430025" cy="59915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9"/>
          <p:cNvSpPr/>
          <p:nvPr/>
        </p:nvSpPr>
        <p:spPr>
          <a:xfrm>
            <a:off x="6528418" y="1708495"/>
            <a:ext cx="190800" cy="476700"/>
          </a:xfrm>
          <a:prstGeom prst="upDownArrow">
            <a:avLst>
              <a:gd name="adj1" fmla="val 50000"/>
              <a:gd name="adj2" fmla="val 50000"/>
            </a:avLst>
          </a:prstGeom>
          <a:gradFill>
            <a:gsLst>
              <a:gs pos="0">
                <a:schemeClr val="accent4"/>
              </a:gs>
              <a:gs pos="100000">
                <a:srgbClr val="00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0"/>
          <p:cNvSpPr txBox="1">
            <a:spLocks noGrp="1"/>
          </p:cNvSpPr>
          <p:nvPr>
            <p:ph type="body" idx="1"/>
          </p:nvPr>
        </p:nvSpPr>
        <p:spPr>
          <a:xfrm>
            <a:off x="580550" y="1352550"/>
            <a:ext cx="2841000" cy="3155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IE" b="1" dirty="0">
                <a:latin typeface="Abadi" panose="020B0604020104020204" pitchFamily="34" charset="0"/>
              </a:rPr>
              <a:t>Simpler</a:t>
            </a:r>
            <a:endParaRPr b="1" dirty="0">
              <a:latin typeface="Abadi" panose="020B0604020104020204" pitchFamily="34" charset="0"/>
            </a:endParaRPr>
          </a:p>
          <a:p>
            <a:pPr marL="342900" indent="-342900"/>
            <a:r>
              <a:rPr lang="en-IE" dirty="0">
                <a:latin typeface="Abadi" panose="020B0604020104020204" pitchFamily="34" charset="0"/>
              </a:rPr>
              <a:t>Easy to use</a:t>
            </a:r>
          </a:p>
          <a:p>
            <a:pPr marL="342900" indent="-342900"/>
            <a:r>
              <a:rPr lang="en-IE" dirty="0">
                <a:latin typeface="Abadi" panose="020B0604020104020204" pitchFamily="34" charset="0"/>
              </a:rPr>
              <a:t>Anyone can use it</a:t>
            </a:r>
          </a:p>
          <a:p>
            <a:pPr marL="342900" indent="-342900"/>
            <a:r>
              <a:rPr lang="en-IE" dirty="0">
                <a:latin typeface="Abadi" panose="020B0604020104020204" pitchFamily="34" charset="0"/>
              </a:rPr>
              <a:t>Cross-platform results</a:t>
            </a:r>
            <a:endParaRPr dirty="0">
              <a:latin typeface="Abadi" panose="020B0604020104020204" pitchFamily="34" charset="0"/>
            </a:endParaRPr>
          </a:p>
        </p:txBody>
      </p:sp>
      <p:sp>
        <p:nvSpPr>
          <p:cNvPr id="134" name="Google Shape;134;p20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98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dirty="0"/>
              <a:t>Objectives</a:t>
            </a:r>
            <a:endParaRPr dirty="0"/>
          </a:p>
        </p:txBody>
      </p:sp>
      <p:sp>
        <p:nvSpPr>
          <p:cNvPr id="135" name="Google Shape;135;p20"/>
          <p:cNvSpPr txBox="1">
            <a:spLocks noGrp="1"/>
          </p:cNvSpPr>
          <p:nvPr>
            <p:ph type="body" idx="2"/>
          </p:nvPr>
        </p:nvSpPr>
        <p:spPr>
          <a:xfrm>
            <a:off x="3753943" y="1352550"/>
            <a:ext cx="2841000" cy="3155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>
                <a:latin typeface="Abadi" panose="020B0604020104020204" pitchFamily="34" charset="0"/>
              </a:rPr>
              <a:t>Medical</a:t>
            </a:r>
            <a:endParaRPr b="1" dirty="0">
              <a:latin typeface="Abadi" panose="020B0604020104020204" pitchFamily="34" charset="0"/>
            </a:endParaRPr>
          </a:p>
          <a:p>
            <a:pPr marL="342900" indent="-342900"/>
            <a:r>
              <a:rPr lang="en-IE" dirty="0">
                <a:latin typeface="Abadi" panose="020B0604020104020204" pitchFamily="34" charset="0"/>
              </a:rPr>
              <a:t>Frees up ophthalmologist’s time for more severe cases</a:t>
            </a:r>
          </a:p>
          <a:p>
            <a:pPr marL="0" indent="0">
              <a:buNone/>
            </a:pPr>
            <a:endParaRPr lang="en-IE" dirty="0">
              <a:latin typeface="Abadi" panose="020B0604020104020204" pitchFamily="34" charset="0"/>
            </a:endParaRPr>
          </a:p>
          <a:p>
            <a:pPr marL="0" indent="0">
              <a:buNone/>
            </a:pPr>
            <a:endParaRPr dirty="0">
              <a:latin typeface="Abadi" panose="020B0604020104020204" pitchFamily="34" charset="0"/>
            </a:endParaRPr>
          </a:p>
        </p:txBody>
      </p:sp>
      <p:sp>
        <p:nvSpPr>
          <p:cNvPr id="136" name="Google Shape;136;p20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1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4056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dirty="0"/>
              <a:t>System</a:t>
            </a:r>
            <a:endParaRPr dirty="0"/>
          </a:p>
        </p:txBody>
      </p:sp>
      <p:sp>
        <p:nvSpPr>
          <p:cNvPr id="145" name="Google Shape;145;p2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21166461-272B-4D37-8441-6B1802DC84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6370" y="634675"/>
            <a:ext cx="3726458" cy="425302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2"/>
          <p:cNvSpPr txBox="1">
            <a:spLocks noGrp="1"/>
          </p:cNvSpPr>
          <p:nvPr>
            <p:ph type="title"/>
          </p:nvPr>
        </p:nvSpPr>
        <p:spPr>
          <a:xfrm>
            <a:off x="550200" y="538354"/>
            <a:ext cx="4021800" cy="949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dirty="0"/>
              <a:t>Requirements</a:t>
            </a:r>
            <a:endParaRPr dirty="0"/>
          </a:p>
        </p:txBody>
      </p:sp>
      <p:sp>
        <p:nvSpPr>
          <p:cNvPr id="152" name="Google Shape;152;p22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pic>
        <p:nvPicPr>
          <p:cNvPr id="153" name="Google Shape;153;p22"/>
          <p:cNvPicPr preferRelativeResize="0"/>
          <p:nvPr/>
        </p:nvPicPr>
        <p:blipFill>
          <a:blip r:embed="rId3"/>
          <a:srcRect/>
          <a:stretch/>
        </p:blipFill>
        <p:spPr>
          <a:xfrm>
            <a:off x="4817975" y="797548"/>
            <a:ext cx="3918010" cy="3548403"/>
          </a:xfrm>
          <a:prstGeom prst="hexagon">
            <a:avLst>
              <a:gd name="adj" fmla="val 25000"/>
              <a:gd name="vf" fmla="val 115470"/>
            </a:avLst>
          </a:prstGeom>
          <a:noFill/>
          <a:ln>
            <a:noFill/>
          </a:ln>
          <a:effectLst>
            <a:outerShdw blurRad="257175" dist="57150" dir="5400000" algn="bl" rotWithShape="0">
              <a:schemeClr val="dk1">
                <a:alpha val="50000"/>
              </a:schemeClr>
            </a:outerShdw>
          </a:effectLst>
        </p:spPr>
      </p:pic>
      <p:sp>
        <p:nvSpPr>
          <p:cNvPr id="8" name="Google Shape;133;p20">
            <a:extLst>
              <a:ext uri="{FF2B5EF4-FFF2-40B4-BE49-F238E27FC236}">
                <a16:creationId xmlns:a16="http://schemas.microsoft.com/office/drawing/2014/main" id="{FE7D8EF2-441D-4009-947C-0F98708349E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80550" y="1625684"/>
            <a:ext cx="4237425" cy="258243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342900" indent="-342900"/>
            <a:r>
              <a:rPr lang="en-IE" sz="2000" dirty="0">
                <a:latin typeface="Abadi" panose="020B0604020104020204" pitchFamily="34" charset="0"/>
              </a:rPr>
              <a:t>Functional</a:t>
            </a:r>
          </a:p>
          <a:p>
            <a:pPr marL="800100" lvl="1" indent="-342900"/>
            <a:r>
              <a:rPr lang="en-IE" sz="2000" dirty="0">
                <a:latin typeface="Abadi" panose="020B0604020104020204" pitchFamily="34" charset="0"/>
              </a:rPr>
              <a:t>Scan eye</a:t>
            </a:r>
          </a:p>
          <a:p>
            <a:pPr marL="800100" lvl="1" indent="-342900"/>
            <a:r>
              <a:rPr lang="en-IE" sz="2000" dirty="0">
                <a:latin typeface="Abadi" panose="020B0604020104020204" pitchFamily="34" charset="0"/>
              </a:rPr>
              <a:t>Update patient information</a:t>
            </a:r>
          </a:p>
          <a:p>
            <a:pPr marL="342900" indent="-342900"/>
            <a:r>
              <a:rPr lang="en-IE" sz="2000" dirty="0">
                <a:latin typeface="Abadi" panose="020B0604020104020204" pitchFamily="34" charset="0"/>
              </a:rPr>
              <a:t>Non-functional</a:t>
            </a:r>
          </a:p>
          <a:p>
            <a:pPr marL="800100" lvl="1" indent="-342900"/>
            <a:r>
              <a:rPr lang="en-IE" sz="2000" dirty="0">
                <a:latin typeface="Abadi" panose="020B0604020104020204" pitchFamily="34" charset="0"/>
              </a:rPr>
              <a:t>Security</a:t>
            </a:r>
          </a:p>
          <a:p>
            <a:pPr marL="800100" lvl="1" indent="-342900"/>
            <a:r>
              <a:rPr lang="en-IE" sz="2000" dirty="0">
                <a:latin typeface="Abadi" panose="020B0604020104020204" pitchFamily="34" charset="0"/>
              </a:rPr>
              <a:t>User</a:t>
            </a:r>
          </a:p>
          <a:p>
            <a:pPr marL="800100" lvl="1" indent="-342900"/>
            <a:r>
              <a:rPr lang="en-IE" sz="2000" dirty="0">
                <a:latin typeface="Abadi" panose="020B0604020104020204" pitchFamily="34" charset="0"/>
              </a:rPr>
              <a:t>Usability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1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4056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dirty="0"/>
              <a:t>Testing</a:t>
            </a:r>
            <a:endParaRPr dirty="0"/>
          </a:p>
        </p:txBody>
      </p:sp>
      <p:sp>
        <p:nvSpPr>
          <p:cNvPr id="303" name="Google Shape;303;p31"/>
          <p:cNvSpPr txBox="1">
            <a:spLocks noGrp="1"/>
          </p:cNvSpPr>
          <p:nvPr>
            <p:ph type="body" idx="1"/>
          </p:nvPr>
        </p:nvSpPr>
        <p:spPr>
          <a:xfrm>
            <a:off x="580550" y="1352550"/>
            <a:ext cx="2005800" cy="1559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IE" sz="1200" b="1" dirty="0">
                <a:latin typeface="Abadi" panose="020B0604020104020204" pitchFamily="34" charset="0"/>
                <a:sym typeface="Muli"/>
              </a:rPr>
              <a:t>Unit</a:t>
            </a:r>
            <a:endParaRPr sz="1200" b="1" dirty="0">
              <a:latin typeface="Abadi" panose="020B0604020104020204" pitchFamily="34" charset="0"/>
              <a:sym typeface="Muli"/>
            </a:endParaRPr>
          </a:p>
          <a:p>
            <a:pPr marL="171450" indent="-171450"/>
            <a:r>
              <a:rPr lang="en-IE" sz="1200" dirty="0">
                <a:latin typeface="Abadi" panose="020B0604020104020204" pitchFamily="34" charset="0"/>
              </a:rPr>
              <a:t>Permissions </a:t>
            </a:r>
          </a:p>
          <a:p>
            <a:pPr marL="171450" indent="-171450"/>
            <a:r>
              <a:rPr lang="en-IE" sz="1200" dirty="0">
                <a:latin typeface="Abadi" panose="020B0604020104020204" pitchFamily="34" charset="0"/>
              </a:rPr>
              <a:t>Security </a:t>
            </a:r>
          </a:p>
        </p:txBody>
      </p:sp>
      <p:sp>
        <p:nvSpPr>
          <p:cNvPr id="304" name="Google Shape;304;p31"/>
          <p:cNvSpPr txBox="1">
            <a:spLocks noGrp="1"/>
          </p:cNvSpPr>
          <p:nvPr>
            <p:ph type="body" idx="2"/>
          </p:nvPr>
        </p:nvSpPr>
        <p:spPr>
          <a:xfrm>
            <a:off x="5983250" y="428413"/>
            <a:ext cx="2005800" cy="1559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IE" sz="1200" b="1" dirty="0">
                <a:latin typeface="Abadi" panose="020B0604020104020204" pitchFamily="34" charset="0"/>
              </a:rPr>
              <a:t>Usability</a:t>
            </a:r>
            <a:endParaRPr sz="1200" b="1" dirty="0">
              <a:latin typeface="Abadi" panose="020B0604020104020204" pitchFamily="34" charset="0"/>
              <a:sym typeface="Muli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IE" sz="1200" dirty="0">
                <a:latin typeface="Abadi" panose="020B0604020104020204" pitchFamily="34" charset="0"/>
              </a:rPr>
              <a:t>Nielsen’s Usability Heuristics for User Interface: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IE" sz="1200" dirty="0">
                <a:latin typeface="Abadi" panose="020B0604020104020204" pitchFamily="34" charset="0"/>
              </a:rPr>
              <a:t>Visibility of system status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IE" sz="1200" dirty="0">
                <a:latin typeface="Abadi" panose="020B0604020104020204" pitchFamily="34" charset="0"/>
              </a:rPr>
              <a:t>Match between system and the real world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IE" sz="1200" dirty="0">
                <a:latin typeface="Abadi" panose="020B0604020104020204" pitchFamily="34" charset="0"/>
              </a:rPr>
              <a:t>Consistency and standards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IE" sz="1200" dirty="0">
                <a:latin typeface="Abadi" panose="020B0604020104020204" pitchFamily="34" charset="0"/>
              </a:rPr>
              <a:t>Error prevention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IE" sz="1200" dirty="0">
                <a:latin typeface="Abadi" panose="020B0604020104020204" pitchFamily="34" charset="0"/>
              </a:rPr>
              <a:t>Recognition rather than recall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IE" sz="1200" dirty="0">
                <a:latin typeface="Abadi" panose="020B0604020104020204" pitchFamily="34" charset="0"/>
              </a:rPr>
              <a:t>Flexibility and efficiency of use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IE" sz="1200" dirty="0">
                <a:latin typeface="Abadi" panose="020B0604020104020204" pitchFamily="34" charset="0"/>
              </a:rPr>
              <a:t>Aesthetic and minimalist design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IE" sz="1200" dirty="0">
                <a:latin typeface="Abadi" panose="020B0604020104020204" pitchFamily="34" charset="0"/>
              </a:rPr>
              <a:t>Help uses recognise, diagnose, and recover from errors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IE" sz="1200" dirty="0">
                <a:latin typeface="Abadi" panose="020B0604020104020204" pitchFamily="34" charset="0"/>
              </a:rPr>
              <a:t>Help and documentation</a:t>
            </a:r>
          </a:p>
          <a:p>
            <a:pPr marL="228600" lvl="0" indent="-228600" algn="l" rtl="0">
              <a:spcBef>
                <a:spcPts val="600"/>
              </a:spcBef>
              <a:spcAft>
                <a:spcPts val="0"/>
              </a:spcAft>
              <a:buFont typeface="+mj-lt"/>
              <a:buAutoNum type="arabicPeriod"/>
            </a:pPr>
            <a:endParaRPr lang="en-IE" sz="1200" dirty="0">
              <a:latin typeface="Abadi" panose="020B0604020104020204" pitchFamily="34" charset="0"/>
            </a:endParaRPr>
          </a:p>
          <a:p>
            <a:pPr marL="228600" lvl="0" indent="-228600" algn="l" rtl="0">
              <a:spcBef>
                <a:spcPts val="600"/>
              </a:spcBef>
              <a:spcAft>
                <a:spcPts val="0"/>
              </a:spcAft>
              <a:buFont typeface="+mj-lt"/>
              <a:buAutoNum type="arabicPeriod"/>
            </a:pPr>
            <a:endParaRPr sz="1200" dirty="0">
              <a:latin typeface="Abadi" panose="020B0604020104020204" pitchFamily="34" charset="0"/>
            </a:endParaRPr>
          </a:p>
        </p:txBody>
      </p:sp>
      <p:sp>
        <p:nvSpPr>
          <p:cNvPr id="305" name="Google Shape;305;p31"/>
          <p:cNvSpPr txBox="1">
            <a:spLocks noGrp="1"/>
          </p:cNvSpPr>
          <p:nvPr>
            <p:ph type="body" idx="3"/>
          </p:nvPr>
        </p:nvSpPr>
        <p:spPr>
          <a:xfrm>
            <a:off x="2586350" y="1335000"/>
            <a:ext cx="2005800" cy="1559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b="1" dirty="0">
                <a:latin typeface="Abadi" panose="020B0604020104020204" pitchFamily="34" charset="0"/>
              </a:rPr>
              <a:t>System</a:t>
            </a:r>
            <a:endParaRPr sz="1200" b="1" dirty="0">
              <a:latin typeface="Abadi" panose="020B0604020104020204" pitchFamily="34" charset="0"/>
              <a:sym typeface="Muli"/>
            </a:endParaRPr>
          </a:p>
          <a:p>
            <a:pPr marL="171450" indent="-171450"/>
            <a:r>
              <a:rPr lang="en-IE" sz="1200" dirty="0">
                <a:latin typeface="Abadi" panose="020B0604020104020204" pitchFamily="34" charset="0"/>
              </a:rPr>
              <a:t>Online connections</a:t>
            </a:r>
          </a:p>
          <a:p>
            <a:pPr marL="628650" lvl="1" indent="-171450"/>
            <a:r>
              <a:rPr lang="en-IE" sz="1200" dirty="0">
                <a:latin typeface="Abadi" panose="020B0604020104020204" pitchFamily="34" charset="0"/>
              </a:rPr>
              <a:t>Database</a:t>
            </a:r>
          </a:p>
          <a:p>
            <a:pPr marL="628650" lvl="1" indent="-171450"/>
            <a:r>
              <a:rPr lang="en-IE" sz="1200" dirty="0">
                <a:latin typeface="Abadi" panose="020B0604020104020204" pitchFamily="34" charset="0"/>
              </a:rPr>
              <a:t>Accounts</a:t>
            </a:r>
          </a:p>
          <a:p>
            <a:pPr marL="628650" lvl="1" indent="-171450"/>
            <a:r>
              <a:rPr lang="en-IE" sz="1200" dirty="0">
                <a:latin typeface="Abadi" panose="020B0604020104020204" pitchFamily="34" charset="0"/>
              </a:rPr>
              <a:t>Patient system</a:t>
            </a:r>
          </a:p>
          <a:p>
            <a:pPr marL="628650" lvl="1" indent="-171450"/>
            <a:endParaRPr sz="12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 dirty="0"/>
          </a:p>
        </p:txBody>
      </p:sp>
      <p:sp>
        <p:nvSpPr>
          <p:cNvPr id="306" name="Google Shape;306;p3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307" name="Google Shape;307;p31"/>
          <p:cNvSpPr txBox="1">
            <a:spLocks noGrp="1"/>
          </p:cNvSpPr>
          <p:nvPr>
            <p:ph type="body" idx="1"/>
          </p:nvPr>
        </p:nvSpPr>
        <p:spPr>
          <a:xfrm>
            <a:off x="580550" y="3028950"/>
            <a:ext cx="2005800" cy="1559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IE" sz="1200" b="1" dirty="0">
                <a:latin typeface="Abadi" panose="020B0604020104020204" pitchFamily="34" charset="0"/>
                <a:sym typeface="Muli"/>
              </a:rPr>
              <a:t>Performance</a:t>
            </a:r>
            <a:endParaRPr sz="1200" b="1" dirty="0">
              <a:latin typeface="Abadi" panose="020B0604020104020204" pitchFamily="34" charset="0"/>
              <a:sym typeface="Muli"/>
            </a:endParaRPr>
          </a:p>
          <a:p>
            <a:pPr marL="171450" indent="-171450"/>
            <a:r>
              <a:rPr lang="en-IE" sz="1200" dirty="0">
                <a:latin typeface="Abadi" panose="020B0604020104020204" pitchFamily="34" charset="0"/>
              </a:rPr>
              <a:t>Response time</a:t>
            </a:r>
          </a:p>
          <a:p>
            <a:pPr marL="171450" indent="-171450"/>
            <a:r>
              <a:rPr lang="en-IE" sz="1200" dirty="0">
                <a:latin typeface="Abadi" panose="020B0604020104020204" pitchFamily="34" charset="0"/>
              </a:rPr>
              <a:t>Time interacting with other systems</a:t>
            </a:r>
          </a:p>
          <a:p>
            <a:pPr marL="0" indent="0">
              <a:buNone/>
            </a:pPr>
            <a:endParaRPr sz="1200" dirty="0">
              <a:latin typeface="Abadi" panose="020B0604020104020204" pitchFamily="34" charset="0"/>
            </a:endParaRPr>
          </a:p>
        </p:txBody>
      </p:sp>
      <p:sp>
        <p:nvSpPr>
          <p:cNvPr id="308" name="Google Shape;308;p31"/>
          <p:cNvSpPr txBox="1">
            <a:spLocks noGrp="1"/>
          </p:cNvSpPr>
          <p:nvPr>
            <p:ph type="body" idx="2"/>
          </p:nvPr>
        </p:nvSpPr>
        <p:spPr>
          <a:xfrm>
            <a:off x="2780449" y="3028950"/>
            <a:ext cx="2005800" cy="1559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IE" sz="1200" b="1" dirty="0">
                <a:latin typeface="Abadi" panose="020B0604020104020204" pitchFamily="34" charset="0"/>
                <a:sym typeface="Muli"/>
              </a:rPr>
              <a:t>End-user</a:t>
            </a:r>
            <a:endParaRPr sz="1200" b="1" dirty="0">
              <a:latin typeface="Abadi" panose="020B0604020104020204" pitchFamily="34" charset="0"/>
              <a:sym typeface="Muli"/>
            </a:endParaRPr>
          </a:p>
          <a:p>
            <a:pPr marL="171450" indent="-171450"/>
            <a:r>
              <a:rPr lang="en" sz="1200" dirty="0">
                <a:latin typeface="Abadi" panose="020B0604020104020204" pitchFamily="34" charset="0"/>
              </a:rPr>
              <a:t>Would an end-uder be comformable using ARD?</a:t>
            </a:r>
            <a:endParaRPr sz="1200" dirty="0">
              <a:latin typeface="Abadi" panose="020B0604020104020204" pitchFamily="34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Aliena template">
  <a:themeElements>
    <a:clrScheme name="Custom 347">
      <a:dk1>
        <a:srgbClr val="050060"/>
      </a:dk1>
      <a:lt1>
        <a:srgbClr val="FFFFFF"/>
      </a:lt1>
      <a:dk2>
        <a:srgbClr val="585963"/>
      </a:dk2>
      <a:lt2>
        <a:srgbClr val="F3F3F3"/>
      </a:lt2>
      <a:accent1>
        <a:srgbClr val="0A2F9E"/>
      </a:accent1>
      <a:accent2>
        <a:srgbClr val="3544FF"/>
      </a:accent2>
      <a:accent3>
        <a:srgbClr val="24D6FF"/>
      </a:accent3>
      <a:accent4>
        <a:srgbClr val="00FFFF"/>
      </a:accent4>
      <a:accent5>
        <a:srgbClr val="A458FF"/>
      </a:accent5>
      <a:accent6>
        <a:srgbClr val="D392FF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</TotalTime>
  <Words>757</Words>
  <Application>Microsoft Office PowerPoint</Application>
  <PresentationFormat>On-screen Show (16:9)</PresentationFormat>
  <Paragraphs>101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Abadi</vt:lpstr>
      <vt:lpstr>Arial</vt:lpstr>
      <vt:lpstr>Lexend Deca</vt:lpstr>
      <vt:lpstr>Calibri</vt:lpstr>
      <vt:lpstr>Muli</vt:lpstr>
      <vt:lpstr>Aliena template</vt:lpstr>
      <vt:lpstr>Automatic Retinopathy Detection Using Digital Image Processing via a Smart Device </vt:lpstr>
      <vt:lpstr>Welcome!</vt:lpstr>
      <vt:lpstr>Introduction</vt:lpstr>
      <vt:lpstr>Introduction </vt:lpstr>
      <vt:lpstr>Discussion</vt:lpstr>
      <vt:lpstr>Objectives</vt:lpstr>
      <vt:lpstr>System</vt:lpstr>
      <vt:lpstr>Requirements</vt:lpstr>
      <vt:lpstr>Testing</vt:lpstr>
      <vt:lpstr>Questions</vt:lpstr>
      <vt:lpstr>Thank you!</vt:lpstr>
      <vt:lpstr>References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Automatic Retinopathy Detection Using Digital Image Processing via a Smart Device</dc:title>
  <dc:creator>Joey Tatú</dc:creator>
  <cp:lastModifiedBy>Joey Tatú</cp:lastModifiedBy>
  <cp:revision>10</cp:revision>
  <dcterms:modified xsi:type="dcterms:W3CDTF">2020-12-20T16:02:55Z</dcterms:modified>
</cp:coreProperties>
</file>